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84" r:id="rId5"/>
    <p:sldId id="258" r:id="rId6"/>
    <p:sldId id="277" r:id="rId7"/>
    <p:sldId id="278" r:id="rId8"/>
    <p:sldId id="279" r:id="rId9"/>
    <p:sldId id="281" r:id="rId10"/>
    <p:sldId id="265" r:id="rId11"/>
    <p:sldId id="283" r:id="rId12"/>
    <p:sldId id="260" r:id="rId13"/>
    <p:sldId id="266" r:id="rId14"/>
    <p:sldId id="267" r:id="rId15"/>
    <p:sldId id="273" r:id="rId16"/>
    <p:sldId id="285" r:id="rId17"/>
    <p:sldId id="274" r:id="rId18"/>
    <p:sldId id="268" r:id="rId19"/>
    <p:sldId id="270" r:id="rId20"/>
    <p:sldId id="271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oosh.tverschool.ru/upload/tverscklim_oosh_new/files/d2/c5/d2c56e29ec424eb7636c322fbc.pdf" TargetMode="External"/><Relationship Id="rId2" Type="http://schemas.openxmlformats.org/officeDocument/2006/relationships/hyperlink" Target="https://klim-oosh.tverschool.ru/?section_id=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klim-oosh.tverschool.ru/upload/tverscklim_oosh_new/files/02/2d/022ddb8790ecffdf6582668ae778d84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klim-oosh.tverschool.ru/upload/tverscklim_oosh_new/files/f2/40/f240af188465029c492e05a94ade16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lim-oosh.tverschool.ru/org-info/education-imp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ailto:natamoroz0v4@yandex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32656"/>
            <a:ext cx="4968552" cy="7200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МБОУ </a:t>
            </a:r>
            <a:r>
              <a:rPr lang="ru-RU" sz="1800" b="1" dirty="0" err="1" smtClean="0"/>
              <a:t>Климовская</a:t>
            </a:r>
            <a:r>
              <a:rPr lang="ru-RU" sz="1800" b="1" dirty="0" smtClean="0"/>
              <a:t> ООШ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90485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Внутренняя система оценки качества образования (ВСОКО) в соответствии с критериями мотивирующего мониторинга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(из опыты работы)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491880" cy="27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62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07288" cy="7249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4. Система  работы по самоопределению и </a:t>
            </a:r>
            <a:r>
              <a:rPr lang="ru-RU" sz="2700" b="1" dirty="0" err="1" smtClean="0"/>
              <a:t>профессио-нальной</a:t>
            </a:r>
            <a:r>
              <a:rPr lang="ru-RU" sz="2700" b="1" dirty="0" smtClean="0"/>
              <a:t> ориентации обучающихся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Цель: активизация профессионального самоопределения обучающихся и формирование у них основ карьерной грамотности (инструментальной стороны профессионального самоопределения).</a:t>
            </a:r>
          </a:p>
          <a:p>
            <a:endParaRPr lang="ru-RU" dirty="0" smtClean="0"/>
          </a:p>
          <a:p>
            <a:r>
              <a:rPr lang="ru-RU" dirty="0" smtClean="0"/>
              <a:t>Задачи базового уровня: </a:t>
            </a:r>
          </a:p>
          <a:p>
            <a:r>
              <a:rPr lang="ru-RU" dirty="0" smtClean="0"/>
              <a:t>• организация и систематизация первичной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помощи;</a:t>
            </a:r>
          </a:p>
          <a:p>
            <a:r>
              <a:rPr lang="ru-RU" dirty="0" smtClean="0"/>
              <a:t> • развитие представлений обучающихся о современном разнообразии профессий и специальностей, важности трудовой деятельности и выбора ее специфики, возможностях профессионального образования;</a:t>
            </a:r>
          </a:p>
          <a:p>
            <a:r>
              <a:rPr lang="ru-RU" dirty="0" smtClean="0"/>
              <a:t> • информирование обучающихся о содержании деятельности востребованных на рынке труда специалистов; </a:t>
            </a:r>
          </a:p>
          <a:p>
            <a:r>
              <a:rPr lang="ru-RU" dirty="0" smtClean="0"/>
              <a:t>• развитие мотивации обучающихся к профессиональному самоопределению; </a:t>
            </a:r>
          </a:p>
          <a:p>
            <a:r>
              <a:rPr lang="ru-RU" dirty="0" smtClean="0"/>
              <a:t>• диагностика склонностей обучающихся к профессиональным направлениям.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4. Система работы по самоопределению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4.1.Наличие в ОО программы по </a:t>
            </a:r>
            <a:r>
              <a:rPr lang="ru-RU" sz="1400" dirty="0" err="1" smtClean="0"/>
              <a:t>профориентационной</a:t>
            </a:r>
            <a:r>
              <a:rPr lang="ru-RU" sz="1400" dirty="0" smtClean="0"/>
              <a:t> работы, соответствующая потребностям рынка труда региона</a:t>
            </a:r>
          </a:p>
          <a:p>
            <a:endParaRPr lang="ru-RU" sz="1400" dirty="0" smtClean="0"/>
          </a:p>
          <a:p>
            <a:r>
              <a:rPr lang="ru-RU" sz="1400" dirty="0" smtClean="0"/>
              <a:t>На сайте в  подразделе «Внутренняя система оценки качества образования  размещено положение  о ВСОКО (ссылка </a:t>
            </a:r>
            <a:r>
              <a:rPr lang="en-US" sz="1400" dirty="0" smtClean="0">
                <a:hlinkClick r:id="rId2"/>
              </a:rPr>
              <a:t>https://klim-oosh.tverschool.ru/?</a:t>
            </a:r>
            <a:r>
              <a:rPr lang="en-US" sz="1400" dirty="0" smtClean="0">
                <a:hlinkClick r:id="rId2"/>
              </a:rPr>
              <a:t>section_id=48</a:t>
            </a:r>
            <a:r>
              <a:rPr lang="ru-RU" sz="1400" dirty="0" smtClean="0"/>
              <a:t> )</a:t>
            </a:r>
          </a:p>
          <a:p>
            <a:endParaRPr lang="ru-RU" sz="1400" dirty="0" smtClean="0"/>
          </a:p>
          <a:p>
            <a:r>
              <a:rPr lang="ru-RU" sz="1400" dirty="0" smtClean="0"/>
              <a:t>На официальном сайте школы имеется подраздел  «Профориентация школьников» ( ссылка </a:t>
            </a:r>
            <a:r>
              <a:rPr lang="en-US" sz="1400" dirty="0" smtClean="0"/>
              <a:t>https</a:t>
            </a:r>
            <a:r>
              <a:rPr lang="en-US" sz="1400" dirty="0" smtClean="0"/>
              <a:t>://klim-oosh.tverschool.ru/?</a:t>
            </a:r>
            <a:r>
              <a:rPr lang="en-US" sz="1400" dirty="0" smtClean="0"/>
              <a:t>section_id=233</a:t>
            </a:r>
            <a:r>
              <a:rPr lang="ru-RU" sz="1400" dirty="0" smtClean="0"/>
              <a:t>)</a:t>
            </a:r>
          </a:p>
          <a:p>
            <a:endParaRPr lang="ru-RU" sz="1400" dirty="0" smtClean="0"/>
          </a:p>
          <a:p>
            <a:r>
              <a:rPr lang="ru-RU" sz="1400" dirty="0" smtClean="0"/>
              <a:t>- создан </a:t>
            </a:r>
            <a:r>
              <a:rPr lang="ru-RU" sz="1100" dirty="0" smtClean="0"/>
              <a:t> </a:t>
            </a:r>
            <a:r>
              <a:rPr lang="ru-RU" sz="1400" dirty="0" smtClean="0"/>
              <a:t>Приказ </a:t>
            </a:r>
            <a:r>
              <a:rPr lang="ru-RU" sz="1400" dirty="0" smtClean="0"/>
              <a:t>«О внедрении Единой модели профессиональной ориентации» (ссылка </a:t>
            </a:r>
            <a:r>
              <a:rPr lang="en-US" sz="1400" dirty="0" smtClean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klimoosh.tverschool.ru/upload/tverscklim_oosh_new/files/d2/c5/d2c56e29ec424eb7636c322fbc.pdf</a:t>
            </a:r>
            <a:r>
              <a:rPr lang="ru-RU" sz="1400" dirty="0" smtClean="0"/>
              <a:t>) </a:t>
            </a:r>
          </a:p>
          <a:p>
            <a:r>
              <a:rPr lang="ru-RU" sz="1400" dirty="0" smtClean="0"/>
              <a:t>- </a:t>
            </a:r>
            <a:r>
              <a:rPr lang="ru-RU" sz="1400" dirty="0" smtClean="0"/>
              <a:t> программа «Билет </a:t>
            </a:r>
            <a:r>
              <a:rPr lang="ru-RU" sz="1400" dirty="0" smtClean="0"/>
              <a:t>в будущее», </a:t>
            </a:r>
            <a:r>
              <a:rPr lang="ru-RU" sz="1400" dirty="0" smtClean="0"/>
              <a:t>цикл уроков </a:t>
            </a:r>
            <a:r>
              <a:rPr lang="ru-RU" sz="1400" dirty="0" smtClean="0"/>
              <a:t>«</a:t>
            </a:r>
            <a:r>
              <a:rPr lang="ru-RU" sz="1400" dirty="0" err="1" smtClean="0"/>
              <a:t>ПроеКТОриЯ</a:t>
            </a:r>
            <a:r>
              <a:rPr lang="ru-RU" sz="1400" dirty="0" smtClean="0"/>
              <a:t>» (ссылка </a:t>
            </a:r>
            <a:r>
              <a:rPr lang="en-US" sz="1400" dirty="0" smtClean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klim-oosh.tverschool.ru/upload/tverscklim_oosh_new/files/02/2d/022ddb8790ecffdf6582668ae778d840.pdf</a:t>
            </a:r>
            <a:r>
              <a:rPr lang="ru-RU" sz="1400" dirty="0" smtClean="0"/>
              <a:t> )</a:t>
            </a:r>
            <a:endParaRPr lang="ru-RU" sz="1400" dirty="0"/>
          </a:p>
        </p:txBody>
      </p:sp>
      <p:pic>
        <p:nvPicPr>
          <p:cNvPr id="4" name="Picture 4" descr="https://avatars.mds.yandex.net/i?id=68de9c1da53989a5381e2a43c9103c90e08f1acb-985512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53136"/>
            <a:ext cx="2808312" cy="197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План </a:t>
            </a:r>
            <a:r>
              <a:rPr lang="ru-RU" sz="2400" dirty="0" err="1" smtClean="0">
                <a:solidFill>
                  <a:srgbClr val="0070C0"/>
                </a:solidFill>
              </a:rPr>
              <a:t>профориентационной</a:t>
            </a:r>
            <a:r>
              <a:rPr lang="ru-RU" sz="2400" dirty="0" smtClean="0">
                <a:solidFill>
                  <a:srgbClr val="0070C0"/>
                </a:solidFill>
              </a:rPr>
              <a:t> работы МБОУ </a:t>
            </a:r>
            <a:r>
              <a:rPr lang="ru-RU" sz="2400" dirty="0" err="1" smtClean="0">
                <a:solidFill>
                  <a:srgbClr val="0070C0"/>
                </a:solidFill>
              </a:rPr>
              <a:t>Климовская</a:t>
            </a:r>
            <a:r>
              <a:rPr lang="ru-RU" sz="2400" dirty="0" smtClean="0">
                <a:solidFill>
                  <a:srgbClr val="0070C0"/>
                </a:solidFill>
              </a:rPr>
              <a:t> ООШ  (Базовый уровень </a:t>
            </a:r>
            <a:r>
              <a:rPr lang="ru-RU" sz="2400" dirty="0" err="1" smtClean="0">
                <a:solidFill>
                  <a:srgbClr val="0070C0"/>
                </a:solidFill>
              </a:rPr>
              <a:t>Профориентационного</a:t>
            </a:r>
            <a:r>
              <a:rPr lang="ru-RU" sz="2400" dirty="0" smtClean="0">
                <a:solidFill>
                  <a:srgbClr val="0070C0"/>
                </a:solidFill>
              </a:rPr>
              <a:t> минимума)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https://klim-oosh.tverschool.ru/upload/tverscklim_oosh_new/files/f2/40/f240af188465029c492e05a94ade1621.pdf</a:t>
            </a:r>
            <a:r>
              <a:rPr lang="ru-RU" sz="1600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s://avatars.mds.yandex.net/i?id=9e982ddcca9c99879155e1e65e897784ba595a57-1145961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293710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Система организации воспитания обучающихся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ПРОГРАММЫ ДОПОЛНИТЕЛЬНОГО ОБРАЗОВАНИЯ </a:t>
            </a:r>
          </a:p>
          <a:p>
            <a:r>
              <a:rPr lang="ru-RU" dirty="0" smtClean="0"/>
              <a:t>Ссылка: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klim-oosh.tverschool.ru/org-info/education-imple</a:t>
            </a:r>
            <a:r>
              <a:rPr lang="ru-RU" dirty="0" smtClean="0"/>
              <a:t> </a:t>
            </a:r>
            <a:r>
              <a:rPr lang="en-US" dirty="0" err="1" smtClean="0"/>
              <a:t>mented-program?id</a:t>
            </a:r>
            <a:r>
              <a:rPr lang="en-US" dirty="0" smtClean="0"/>
              <a:t>=16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Экологическое воспитание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3011" name="Picture 3" descr="C:\Users\Пользователь\Desktop\ШКОЛА\Учитель года\DSC01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4037989" cy="3028492"/>
          </a:xfrm>
          <a:prstGeom prst="rect">
            <a:avLst/>
          </a:prstGeom>
          <a:noFill/>
        </p:spPr>
      </p:pic>
      <p:pic>
        <p:nvPicPr>
          <p:cNvPr id="43012" name="Picture 4" descr="C:\Users\Пользователь\Desktop\DSCN1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368633" cy="3038380"/>
          </a:xfrm>
          <a:prstGeom prst="rect">
            <a:avLst/>
          </a:prstGeom>
          <a:noFill/>
        </p:spPr>
      </p:pic>
      <p:pic>
        <p:nvPicPr>
          <p:cNvPr id="26625" name="Picture 1" descr="C:\мама\Эк. фестиваль Я и природа...2019\DSCN3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923928" cy="2592288"/>
          </a:xfrm>
          <a:prstGeom prst="rect">
            <a:avLst/>
          </a:prstGeom>
          <a:noFill/>
        </p:spPr>
      </p:pic>
      <p:pic>
        <p:nvPicPr>
          <p:cNvPr id="26626" name="Picture 2" descr="C:\Users\Пользователь\Desktop\ШКОЛА\Учитель года\уроки\20220901_102306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05064"/>
            <a:ext cx="3960440" cy="268534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Исследовательская работа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7106" name="Picture 2" descr="C:\Users\Пользователь\Desktop\ШКОЛА\ЮННАТ 2023\фото юннат 2023\IMG_5334-31-05-23-08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805224" cy="2952329"/>
          </a:xfrm>
          <a:prstGeom prst="rect">
            <a:avLst/>
          </a:prstGeom>
          <a:noFill/>
        </p:spPr>
      </p:pic>
      <p:pic>
        <p:nvPicPr>
          <p:cNvPr id="25601" name="Picture 1" descr="C:\мама\МНА\Мероприятия и фото\Москва. газета\DSCN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827917" cy="3093420"/>
          </a:xfrm>
          <a:prstGeom prst="rect">
            <a:avLst/>
          </a:prstGeom>
          <a:noFill/>
        </p:spPr>
      </p:pic>
      <p:pic>
        <p:nvPicPr>
          <p:cNvPr id="25602" name="Picture 2" descr="C:\мама\МНА\Зубная паста\фото зубная паста\DSCN2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3744416" cy="2492896"/>
          </a:xfrm>
          <a:prstGeom prst="rect">
            <a:avLst/>
          </a:prstGeom>
          <a:noFill/>
        </p:spPr>
      </p:pic>
      <p:pic>
        <p:nvPicPr>
          <p:cNvPr id="25603" name="Picture 3" descr="C:\мама\МНА\Исследование ЛЕС 2018)\DSCN2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9080"/>
            <a:ext cx="3275856" cy="2456892"/>
          </a:xfrm>
          <a:prstGeom prst="rect">
            <a:avLst/>
          </a:prstGeom>
          <a:noFill/>
        </p:spPr>
      </p:pic>
      <p:pic>
        <p:nvPicPr>
          <p:cNvPr id="8" name="Picture 4" descr="C:\мама\МНА\Выступление 31.10.2018\лес фото\DSCN0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149080"/>
            <a:ext cx="2459993" cy="239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Точка роста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9394" name="Picture 2" descr="C:\Users\Пользователь\Desktop\ШКОЛА\Урок биологии 8 класс Ткани\IMG_9912-24-09-24-05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4361457" cy="3271093"/>
          </a:xfrm>
          <a:prstGeom prst="rect">
            <a:avLst/>
          </a:prstGeom>
          <a:noFill/>
        </p:spPr>
      </p:pic>
      <p:pic>
        <p:nvPicPr>
          <p:cNvPr id="59396" name="Picture 4" descr="F:\_\Точка РОСТА\фото\IMG_9495-09-02-25-11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507854" cy="429309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699792" cy="1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Сотрудничество с областной станцией юных натуралистов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8130" name="Picture 2" descr="C:\Users\Пользователь\Desktop\ШКОЛА\ЮННАТ 2023\фото с конференции Я в Агро\IMG_6497-27-09-23-04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384376" cy="2448272"/>
          </a:xfrm>
          <a:prstGeom prst="rect">
            <a:avLst/>
          </a:prstGeom>
          <a:noFill/>
        </p:spPr>
      </p:pic>
      <p:pic>
        <p:nvPicPr>
          <p:cNvPr id="4" name="Picture 3" descr="C:\Users\Пользователь\Desktop\ШКОЛА\ФОТО ЮННАТ 2024\xYbKW8ItP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3947931" cy="2960948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ШКОЛА\ФОТО ЮННАТ 2024\IMG_9979-27-09-24-09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304256" cy="2781477"/>
          </a:xfrm>
          <a:prstGeom prst="rect">
            <a:avLst/>
          </a:prstGeom>
          <a:noFill/>
        </p:spPr>
      </p:pic>
      <p:pic>
        <p:nvPicPr>
          <p:cNvPr id="24577" name="Picture 1" descr="C:\мама\МНА\ЮННАТ\ЮННАТ\Юннат 2019\DSCN3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287349" cy="2465512"/>
          </a:xfrm>
          <a:prstGeom prst="rect">
            <a:avLst/>
          </a:prstGeom>
          <a:noFill/>
        </p:spPr>
      </p:pic>
      <p:pic>
        <p:nvPicPr>
          <p:cNvPr id="24578" name="Picture 2" descr="C:\мама\МНА\ЮННАТ\ЮННАТ\Юннат 2018\Юннат -18 фото\DSCN3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77072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Патриотическое воспитание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5058" name="Picture 2" descr="C:\Users\Пользователь\Desktop\ШКОЛА\Учитель года\уроки\IMG_8437-26-04-24-10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2304256" cy="2917784"/>
          </a:xfrm>
          <a:prstGeom prst="rect">
            <a:avLst/>
          </a:prstGeom>
          <a:noFill/>
        </p:spPr>
      </p:pic>
      <p:pic>
        <p:nvPicPr>
          <p:cNvPr id="23553" name="Picture 1" descr="C:\мама\Пушкина Анна Павловна\DSCN2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748413" cy="2811627"/>
          </a:xfrm>
          <a:prstGeom prst="rect">
            <a:avLst/>
          </a:prstGeom>
          <a:noFill/>
        </p:spPr>
      </p:pic>
      <p:pic>
        <p:nvPicPr>
          <p:cNvPr id="23554" name="Picture 2" descr="C:\мама\ФОТО мероприятия\23 февраля 2022\23 февраля\DSCN5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3024336" cy="2304256"/>
          </a:xfrm>
          <a:prstGeom prst="rect">
            <a:avLst/>
          </a:prstGeom>
          <a:noFill/>
        </p:spPr>
      </p:pic>
      <p:pic>
        <p:nvPicPr>
          <p:cNvPr id="23555" name="Picture 3" descr="C:\мама\МНА\Цветок памяти\Фото для газеты\Поздравительная открытка Ветерана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149080"/>
            <a:ext cx="2699792" cy="2312876"/>
          </a:xfrm>
          <a:prstGeom prst="rect">
            <a:avLst/>
          </a:prstGeom>
          <a:noFill/>
        </p:spPr>
      </p:pic>
      <p:pic>
        <p:nvPicPr>
          <p:cNvPr id="23556" name="Picture 4" descr="F:\_\Меню на каждый день 28.11.2022\МНА\мероприятия проекты\Мода на культуру Пушкина\9 мая)\9 мая 2019 Д\DSCN36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63885" y="1124744"/>
            <a:ext cx="2897061" cy="2808312"/>
          </a:xfrm>
          <a:prstGeom prst="rect">
            <a:avLst/>
          </a:prstGeom>
          <a:noFill/>
        </p:spPr>
      </p:pic>
      <p:pic>
        <p:nvPicPr>
          <p:cNvPr id="23557" name="Picture 5" descr="F:\_\Меню на каждый день 28.11.2022\МНА\мероприятия проекты\Мода на культуру Пушкина\9 мая)\9 мая 2019 Д\DSCN36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149080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Результаты ВСОКО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3650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Сформирована информационно-технологическая база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система критериев и показателей; инструментарий; </a:t>
            </a:r>
            <a:endParaRPr lang="ru-RU" sz="2400" b="1" dirty="0" smtClean="0"/>
          </a:p>
          <a:p>
            <a:r>
              <a:rPr lang="ru-RU" sz="2400" b="1" dirty="0" smtClean="0"/>
              <a:t>система </a:t>
            </a:r>
            <a:r>
              <a:rPr lang="ru-RU" sz="2400" b="1" dirty="0" smtClean="0"/>
              <a:t>сбора и обработки информации и т.д</a:t>
            </a:r>
            <a:r>
              <a:rPr lang="ru-RU" sz="2400" b="1" dirty="0" smtClean="0"/>
              <a:t>.;</a:t>
            </a:r>
          </a:p>
          <a:p>
            <a:r>
              <a:rPr lang="ru-RU" sz="2400" b="1" dirty="0" smtClean="0"/>
              <a:t>-</a:t>
            </a:r>
            <a:r>
              <a:rPr lang="ru-RU" sz="2400" b="1" dirty="0" smtClean="0"/>
              <a:t>скорректирована Программа развития ОО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-</a:t>
            </a:r>
            <a:r>
              <a:rPr lang="ru-RU" sz="2400" b="1" dirty="0" smtClean="0"/>
              <a:t>разработаны и реализуются программы: «Программа работы с обучающимися, имеющими низкую учебную мотивацию», «Одаренные дети»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699792" cy="1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4797152"/>
            <a:ext cx="2808312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ВСОКО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4644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Внутренняя система оценки качества образования представляет собой деятельность по информационному обеспечению управления образовательным учреждением, основанную на систематическом анализе качества реализации образовательного процесса, его ресурсного обеспечения и его результатов</a:t>
            </a:r>
            <a:endParaRPr lang="ru-RU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2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Эффекты ВСОКО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0993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-повышение эффективности управления качеством образования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</a:t>
            </a:r>
            <a:r>
              <a:rPr lang="ru-RU" sz="2000" b="1" dirty="0" smtClean="0"/>
              <a:t>повышение имиджа образовательной организации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</a:t>
            </a:r>
            <a:r>
              <a:rPr lang="ru-RU" sz="2000" b="1" dirty="0" smtClean="0"/>
              <a:t>качество и стабильность педагогических кадров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</a:t>
            </a:r>
            <a:r>
              <a:rPr lang="ru-RU" sz="2000" b="1" dirty="0" smtClean="0"/>
              <a:t>стимулирование и мотивация участников образовательного процесса </a:t>
            </a:r>
            <a:r>
              <a:rPr lang="ru-RU" sz="2000" b="1" dirty="0" smtClean="0"/>
              <a:t>на достижение </a:t>
            </a:r>
            <a:r>
              <a:rPr lang="ru-RU" sz="2000" b="1" dirty="0" smtClean="0"/>
              <a:t>лучших показателей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</a:t>
            </a:r>
            <a:r>
              <a:rPr lang="ru-RU" sz="2000" b="1" dirty="0" smtClean="0"/>
              <a:t>включенность профессионально-педагогической экспертизы в </a:t>
            </a:r>
            <a:r>
              <a:rPr lang="ru-RU" sz="2000" b="1" dirty="0" smtClean="0"/>
              <a:t>процессы оценки </a:t>
            </a:r>
            <a:r>
              <a:rPr lang="ru-RU" sz="2000" b="1" dirty="0" smtClean="0"/>
              <a:t>качества образования качества </a:t>
            </a:r>
            <a:r>
              <a:rPr lang="ru-RU" sz="2000" b="1" dirty="0" smtClean="0"/>
              <a:t>образования 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699792" cy="1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25144"/>
            <a:ext cx="2808312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2030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Благодарю за внимание</a:t>
            </a:r>
            <a:r>
              <a:rPr lang="en-US" sz="2400" dirty="0" smtClean="0">
                <a:solidFill>
                  <a:srgbClr val="0070C0"/>
                </a:solidFill>
              </a:rPr>
              <a:t>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332037"/>
            <a:ext cx="4038600" cy="35452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Морозова Наталья Анатольевна</a:t>
            </a:r>
            <a:r>
              <a:rPr lang="en-US" sz="1600" dirty="0" smtClean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директор МБОУ </a:t>
            </a:r>
            <a:r>
              <a:rPr lang="ru-RU" sz="1600" dirty="0" err="1" smtClean="0"/>
              <a:t>Климовская</a:t>
            </a:r>
            <a:r>
              <a:rPr lang="ru-RU" sz="1600" dirty="0" smtClean="0"/>
              <a:t> ООШ</a:t>
            </a:r>
          </a:p>
          <a:p>
            <a:endParaRPr lang="ru-RU" sz="1600" dirty="0" smtClean="0"/>
          </a:p>
          <a:p>
            <a:r>
              <a:rPr lang="en-US" sz="1600" dirty="0" smtClean="0"/>
              <a:t>e-mail</a:t>
            </a:r>
            <a:r>
              <a:rPr lang="ru-RU" sz="1600" dirty="0" smtClean="0"/>
              <a:t> – </a:t>
            </a:r>
            <a:r>
              <a:rPr lang="en-US" sz="1600" dirty="0" smtClean="0">
                <a:hlinkClick r:id="rId2"/>
              </a:rPr>
              <a:t>natamoroz0v4@yandex.ru</a:t>
            </a:r>
            <a:endParaRPr lang="ru-RU" sz="1600" dirty="0" smtClean="0"/>
          </a:p>
          <a:p>
            <a:r>
              <a:rPr lang="ru-RU" sz="1600" dirty="0" smtClean="0"/>
              <a:t>84825160847</a:t>
            </a:r>
            <a:endParaRPr lang="en-US" sz="1600" dirty="0" smtClean="0"/>
          </a:p>
          <a:p>
            <a:endParaRPr lang="en-US" sz="1600" dirty="0" smtClean="0"/>
          </a:p>
          <a:p>
            <a:endParaRPr lang="ru-RU" sz="1600" dirty="0"/>
          </a:p>
        </p:txBody>
      </p:sp>
      <p:pic>
        <p:nvPicPr>
          <p:cNvPr id="44034" name="Picture 2" descr="C:\Users\Пользователь\Desktop\ШКОЛА\Учитель года\Img01_13-02-2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2546804" cy="3439914"/>
          </a:xfrm>
          <a:prstGeom prst="rect">
            <a:avLst/>
          </a:prstGeom>
          <a:noFill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3162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47864" y="2564904"/>
            <a:ext cx="23762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ВСОКО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39552" y="1412776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Потребители</a:t>
            </a:r>
          </a:p>
          <a:p>
            <a:pPr algn="ctr"/>
            <a:r>
              <a:rPr lang="ru-RU" dirty="0" smtClean="0"/>
              <a:t>Образовательных услуг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1560" y="4293096"/>
            <a:ext cx="25922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 образования в соответствии с ФОС ОО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84168" y="4149080"/>
            <a:ext cx="230425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Национально – региональные особенности региона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84168" y="1412776"/>
            <a:ext cx="273630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Органы государственно-общественного управления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>
            <a:stCxn id="4" idx="6"/>
          </p:cNvCxnSpPr>
          <p:nvPr/>
        </p:nvCxnSpPr>
        <p:spPr>
          <a:xfrm>
            <a:off x="5724128" y="3392996"/>
            <a:ext cx="1274440" cy="73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580112" y="2636912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5"/>
          </p:cNvCxnSpPr>
          <p:nvPr/>
        </p:nvCxnSpPr>
        <p:spPr>
          <a:xfrm flipH="1" flipV="1">
            <a:off x="2875133" y="2703492"/>
            <a:ext cx="616748" cy="365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699792" y="3789040"/>
            <a:ext cx="79208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2274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Качество оценочных процедур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2226" name="Picture 2" descr="C:\Users\Пользователь\Documents\Downloads\IMG_1718-09-02-25-08-5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92896"/>
            <a:ext cx="3037838" cy="3888432"/>
          </a:xfrm>
          <a:prstGeom prst="rect">
            <a:avLst/>
          </a:prstGeom>
          <a:noFill/>
        </p:spPr>
      </p:pic>
      <p:pic>
        <p:nvPicPr>
          <p:cNvPr id="52228" name="Picture 4" descr="https://klim-oosh.tverschool.ru/upload/tverscklim_oosh_new/images/big/e1/f9/e1f9e6bab37db46794ab070d98a45f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4148718" cy="290086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9008"/>
            <a:ext cx="1836712" cy="10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105273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Качество образования –главный показатель эффективности образовательных систем на всех уровнях, следовательно, создание внутренней системы оценки качества образования является важнейшей необходимостью и потребностью.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24440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18002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Процедура контроля</a:t>
            </a:r>
          </a:p>
          <a:p>
            <a:pPr algn="ctr"/>
            <a:r>
              <a:rPr lang="ru-RU" sz="1100" dirty="0" smtClean="0"/>
              <a:t>*ГИА и промежуточная аттестация выпускников</a:t>
            </a:r>
          </a:p>
          <a:p>
            <a:pPr algn="ctr">
              <a:buFont typeface="Arial" charset="0"/>
              <a:buChar char="•"/>
            </a:pPr>
            <a:r>
              <a:rPr lang="ru-RU" sz="1100" dirty="0" smtClean="0"/>
              <a:t>контрольно – диагностическая деятельность</a:t>
            </a:r>
          </a:p>
          <a:p>
            <a:pPr algn="ctr">
              <a:buFont typeface="Arial" charset="0"/>
              <a:buChar char="•"/>
            </a:pPr>
            <a:r>
              <a:rPr lang="ru-RU" sz="1100" dirty="0" smtClean="0"/>
              <a:t>* аттестация педагогов на соответствие занимаемой должности 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52936"/>
            <a:ext cx="21602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Процедура оценки качества образования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мониторинг качества образования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- статистические наблюдения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- независимая оценка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- </a:t>
            </a:r>
            <a:r>
              <a:rPr lang="ru-RU" sz="1100" dirty="0" err="1" smtClean="0"/>
              <a:t>самообследование</a:t>
            </a:r>
            <a:endParaRPr lang="ru-RU" sz="1100" dirty="0" smtClean="0"/>
          </a:p>
          <a:p>
            <a:pPr algn="ctr">
              <a:buFontTx/>
              <a:buChar char="-"/>
            </a:pPr>
            <a:r>
              <a:rPr lang="ru-RU" sz="1100" dirty="0" smtClean="0"/>
              <a:t>- самооценка деятельности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- профессионально – педагогическая и общественная экспертиза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- социологические исследования</a:t>
            </a:r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>
            <a:off x="179512" y="5733256"/>
            <a:ext cx="2448272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Продукты ВСОКО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Публичный доклад и др.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88640"/>
            <a:ext cx="3672408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C000"/>
                </a:solidFill>
              </a:rPr>
              <a:t>Г</a:t>
            </a:r>
            <a:r>
              <a:rPr lang="ru-RU" dirty="0" err="1" smtClean="0">
                <a:solidFill>
                  <a:schemeClr val="tx1"/>
                </a:solidFill>
              </a:rPr>
              <a:t>Государственные</a:t>
            </a:r>
            <a:r>
              <a:rPr lang="ru-RU" dirty="0" smtClean="0">
                <a:solidFill>
                  <a:schemeClr val="tx1"/>
                </a:solidFill>
              </a:rPr>
              <a:t> требования, социальный заказ , запросы личности на качество образования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9712" y="1196752"/>
            <a:ext cx="1656184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Управление системой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1712" y="1124744"/>
            <a:ext cx="2592288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Программа развития школы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1268760"/>
            <a:ext cx="3816424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3928" y="1772816"/>
            <a:ext cx="236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МБОУ </a:t>
            </a:r>
            <a:r>
              <a:rPr lang="ru-RU" sz="1600" b="1" dirty="0" err="1" smtClean="0"/>
              <a:t>Климовская</a:t>
            </a:r>
            <a:r>
              <a:rPr lang="ru-RU" sz="1600" b="1" dirty="0" smtClean="0"/>
              <a:t> ООШ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2132857"/>
            <a:ext cx="27363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Мониторинг–</a:t>
            </a:r>
            <a:r>
              <a:rPr lang="ru-RU" sz="1400" dirty="0" smtClean="0"/>
              <a:t> анализ проблем, постановка цели и задач, определение объектов, выбор процедур, проведение оценки)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Статистика </a:t>
            </a:r>
            <a:r>
              <a:rPr lang="ru-RU" sz="1400" dirty="0" smtClean="0"/>
              <a:t>-  (обработка и интерпретация результатов оценки)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Оценка качества </a:t>
            </a:r>
            <a:r>
              <a:rPr lang="ru-RU" sz="1400" dirty="0" smtClean="0"/>
              <a:t> - (прогнозирование, принятие управленческих решений, проверка эффективности их реализации</a:t>
            </a:r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/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5229200"/>
            <a:ext cx="4248472" cy="16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Объекты оценки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профессиональная деятельность педагогов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-образовательные программы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индивидуальные достижения обучающихся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условия (ресурсное обеспечение  реализации образовательных программ)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исполнение муниципального задания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48264" y="1556792"/>
            <a:ext cx="1944216" cy="38884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База ВСОКО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Единая информационная система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контрольно – измерительные материалы и инструменты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автоматизированная система мониторинга (СГО)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реестр оценочных процедур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формы ведомственной и статистической отчетности, в том числе электронные</a:t>
            </a:r>
          </a:p>
          <a:p>
            <a:pPr algn="ctr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36296" y="5517232"/>
            <a:ext cx="165618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Информирование по результатам оценки качества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Субъекты </a:t>
            </a:r>
            <a:r>
              <a:rPr lang="ru-RU" b="1" dirty="0" smtClean="0">
                <a:solidFill>
                  <a:srgbClr val="0070C0"/>
                </a:solidFill>
              </a:rPr>
              <a:t>ВСОКО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участники образовательных отношений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муниципальная система образования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муниципальные образовательные организации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Предмет оценки ВСОКО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качество условий, обеспечивающих образовательную деятельность (ресурсы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качество образовательных результатов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качество процесса (система управления)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Процедуры оценки качества </a:t>
            </a:r>
            <a:r>
              <a:rPr lang="ru-RU" b="1" dirty="0" smtClean="0">
                <a:solidFill>
                  <a:srgbClr val="0070C0"/>
                </a:solidFill>
              </a:rPr>
              <a:t>образования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процедуры контроля качества </a:t>
            </a:r>
            <a:r>
              <a:rPr lang="ru-RU" b="1" dirty="0" smtClean="0"/>
              <a:t>образования</a:t>
            </a:r>
          </a:p>
          <a:p>
            <a:r>
              <a:rPr lang="ru-RU" b="1" dirty="0" smtClean="0"/>
              <a:t>-</a:t>
            </a:r>
            <a:r>
              <a:rPr lang="ru-RU" b="1" dirty="0" smtClean="0"/>
              <a:t>процедуры оценки качества образования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62778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Компоненты ВСОКО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Механизмы встраивания ВСОКО</a:t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в систему оценки качества образования</a:t>
            </a:r>
            <a:endParaRPr lang="ru-RU" sz="2700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88232" cy="123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678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МБОУ Климовская ООШ</vt:lpstr>
      <vt:lpstr>ВСОКО</vt:lpstr>
      <vt:lpstr>Слайд 3</vt:lpstr>
      <vt:lpstr>Качество оценочных процедур</vt:lpstr>
      <vt:lpstr>Слайд 5</vt:lpstr>
      <vt:lpstr>М</vt:lpstr>
      <vt:lpstr>Слайд 7</vt:lpstr>
      <vt:lpstr>Компоненты ВСОКО</vt:lpstr>
      <vt:lpstr> Механизмы встраивания ВСОКО в систему оценки качества образования</vt:lpstr>
      <vt:lpstr>    4. Система  работы по самоопределению и профессио-нальной ориентации обучающихся </vt:lpstr>
      <vt:lpstr>4. Система работы по самоопределению</vt:lpstr>
      <vt:lpstr>План профориентационной работы МБОУ Климовская ООШ  (Базовый уровень Профориентационного минимума) </vt:lpstr>
      <vt:lpstr>6. Система организации воспитания обучающихся  </vt:lpstr>
      <vt:lpstr>Экологическое воспитание</vt:lpstr>
      <vt:lpstr>Исследовательская работа</vt:lpstr>
      <vt:lpstr>Точка роста</vt:lpstr>
      <vt:lpstr>Сотрудничество с областной станцией юных натуралистов</vt:lpstr>
      <vt:lpstr>Патриотическое воспитание</vt:lpstr>
      <vt:lpstr>Результаты ВСОКО</vt:lpstr>
      <vt:lpstr>Эффекты ВСОКО</vt:lpstr>
      <vt:lpstr> 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Климовская ООШ</dc:title>
  <dc:creator>Ленок</dc:creator>
  <cp:lastModifiedBy>Пользователь</cp:lastModifiedBy>
  <cp:revision>53</cp:revision>
  <dcterms:created xsi:type="dcterms:W3CDTF">2025-02-02T14:33:26Z</dcterms:created>
  <dcterms:modified xsi:type="dcterms:W3CDTF">2025-02-09T20:48:58Z</dcterms:modified>
</cp:coreProperties>
</file>