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78" r:id="rId12"/>
    <p:sldId id="274" r:id="rId13"/>
    <p:sldId id="265" r:id="rId14"/>
    <p:sldId id="266" r:id="rId15"/>
    <p:sldId id="267" r:id="rId16"/>
    <p:sldId id="275" r:id="rId17"/>
    <p:sldId id="272" r:id="rId18"/>
    <p:sldId id="273" r:id="rId19"/>
    <p:sldId id="268" r:id="rId20"/>
    <p:sldId id="269" r:id="rId21"/>
    <p:sldId id="270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Муниципальное бюджетное общеобразовательное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Климовская</a:t>
            </a:r>
            <a:r>
              <a:rPr lang="ru-RU" sz="2000" dirty="0" smtClean="0">
                <a:solidFill>
                  <a:schemeClr val="tx1"/>
                </a:solidFill>
              </a:rPr>
              <a:t>  основная  общеобразовательная школа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Торжокского</a:t>
            </a:r>
            <a:r>
              <a:rPr lang="ru-RU" sz="2000" dirty="0" smtClean="0">
                <a:solidFill>
                  <a:schemeClr val="tx1"/>
                </a:solidFill>
              </a:rPr>
              <a:t> района Тверской области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417646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vi-VN" sz="3200" dirty="0" smtClean="0"/>
              <a:t>Се́льма Отти́лия Луви́са Ла́герлёф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Сказочница из </a:t>
            </a:r>
            <a:r>
              <a:rPr lang="ru-RU" sz="3200" dirty="0" err="1" smtClean="0"/>
              <a:t>Морбакка</a:t>
            </a:r>
            <a:r>
              <a:rPr lang="ru-RU" sz="3200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Автор : </a:t>
            </a:r>
            <a:r>
              <a:rPr lang="ru-RU" dirty="0" err="1" smtClean="0"/>
              <a:t>Каблукова</a:t>
            </a:r>
            <a:r>
              <a:rPr lang="ru-RU" dirty="0" smtClean="0"/>
              <a:t> </a:t>
            </a:r>
            <a:r>
              <a:rPr lang="ru-RU" dirty="0" err="1" smtClean="0"/>
              <a:t>Тахмина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ученица 4 </a:t>
            </a:r>
            <a:r>
              <a:rPr lang="ru-RU" dirty="0" err="1" smtClean="0"/>
              <a:t>кл.МБОУ</a:t>
            </a:r>
            <a:r>
              <a:rPr lang="ru-RU" dirty="0" smtClean="0"/>
              <a:t> </a:t>
            </a:r>
            <a:r>
              <a:rPr lang="ru-RU" dirty="0" err="1" smtClean="0"/>
              <a:t>Климовская</a:t>
            </a:r>
            <a:r>
              <a:rPr lang="ru-RU" dirty="0" smtClean="0"/>
              <a:t> ООШ</a:t>
            </a:r>
          </a:p>
          <a:p>
            <a:r>
              <a:rPr lang="ru-RU" dirty="0" smtClean="0"/>
              <a:t>Руководитель : </a:t>
            </a:r>
            <a:r>
              <a:rPr lang="ru-RU" dirty="0" err="1" smtClean="0"/>
              <a:t>Кострова</a:t>
            </a:r>
            <a:r>
              <a:rPr lang="ru-RU" dirty="0" smtClean="0"/>
              <a:t> Т.Ю.,</a:t>
            </a:r>
          </a:p>
          <a:p>
            <a:r>
              <a:rPr lang="ru-RU" dirty="0" smtClean="0"/>
              <a:t>учитель 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Климовская</a:t>
            </a:r>
            <a:r>
              <a:rPr lang="ru-RU" dirty="0" smtClean="0"/>
              <a:t> ООШ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сельма лагерлеф\m_untitled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3113584"/>
            <a:ext cx="4489602" cy="3555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8640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«Чудесное путешествие Нильса </a:t>
            </a:r>
            <a:r>
              <a:rPr lang="ru-RU" sz="2000" b="1" dirty="0" err="1" smtClean="0"/>
              <a:t>Хольгерссона</a:t>
            </a:r>
            <a:r>
              <a:rPr lang="ru-RU" sz="2000" b="1" dirty="0" smtClean="0"/>
              <a:t> с дикими гусями по Швеции»  явилась основным произведением всего литературного творчества Лагерлёф. Эта книга завоевала как всеобщее признание в Швеции, так и мировое признание и приобрела огромную популярность во всём мире. </a:t>
            </a:r>
          </a:p>
        </p:txBody>
      </p:sp>
      <p:pic>
        <p:nvPicPr>
          <p:cNvPr id="2051" name="Picture 3" descr="C:\Users\Школа\Desktop\сельма лагерлеф\000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168352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Изначально «Удивительное путешествие» должно было стать хрестоматией по географии, входящей в серию учебных пособий для девятилетних детей, поступивших в первый класс. Подобный учебник уже был издан в 1868 году и успел устареть. Чтобы вызвать у детей интерес к географии и воспитать патриотизм, пособие требовалось обновить. Автор этой </a:t>
            </a:r>
            <a:r>
              <a:rPr lang="ru-RU" dirty="0" smtClean="0"/>
              <a:t>инициативы</a:t>
            </a:r>
            <a:r>
              <a:rPr lang="ru-RU" dirty="0" smtClean="0"/>
              <a:t>, руководитель Всеобщего союза учителей народных школ Альфред </a:t>
            </a:r>
            <a:r>
              <a:rPr lang="ru-RU" dirty="0" err="1" smtClean="0"/>
              <a:t>Далин</a:t>
            </a:r>
            <a:r>
              <a:rPr lang="ru-RU" dirty="0" smtClean="0"/>
              <a:t>, предложил Лагерлёф переработать текст, и та согласилась.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Школа\Desktop\сельма лагерлеф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800534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Нильс </a:t>
            </a:r>
            <a:r>
              <a:rPr lang="ru-RU" sz="2400" dirty="0" err="1" smtClean="0"/>
              <a:t>Хольгерссон</a:t>
            </a:r>
            <a:r>
              <a:rPr lang="ru-RU" sz="2400" dirty="0" smtClean="0"/>
              <a:t> — самый известный герой </a:t>
            </a:r>
            <a:r>
              <a:rPr lang="ru-RU" sz="2400" dirty="0" err="1" smtClean="0"/>
              <a:t>Сельмы</a:t>
            </a:r>
            <a:r>
              <a:rPr lang="ru-RU" sz="2400" dirty="0" smtClean="0"/>
              <a:t> Лагерлёф. Книга о нем была переведена на 60 языков. </a:t>
            </a:r>
            <a:endParaRPr lang="ru-RU" sz="2400" dirty="0"/>
          </a:p>
        </p:txBody>
      </p:sp>
      <p:pic>
        <p:nvPicPr>
          <p:cNvPr id="1028" name="Picture 4" descr="C:\Users\Школа\Desktop\сельма лагерлеф\6565138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7"/>
            <a:ext cx="3312368" cy="4021801"/>
          </a:xfrm>
          <a:prstGeom prst="rect">
            <a:avLst/>
          </a:prstGeom>
          <a:noFill/>
        </p:spPr>
      </p:pic>
      <p:pic>
        <p:nvPicPr>
          <p:cNvPr id="1027" name="Picture 3" descr="C:\Users\Школа\Desktop\сельма лагерлеф\main_531350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050022"/>
            <a:ext cx="2736304" cy="380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сельма лагерлеф\i_009.jpg"/>
          <p:cNvPicPr>
            <a:picLocks noChangeAspect="1" noChangeArrowheads="1"/>
          </p:cNvPicPr>
          <p:nvPr/>
        </p:nvPicPr>
        <p:blipFill>
          <a:blip r:embed="rId2" cstate="print"/>
          <a:srcRect l="7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935480"/>
            <a:ext cx="5626968" cy="49225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Книга построена на народных сказках и легендах. Географические и исторические материалы скреплены здесь сказочной фабулой. Вместе со стаей гусей, ведомой старой мудрой </a:t>
            </a:r>
            <a:r>
              <a:rPr lang="ru-RU" b="1" dirty="0" err="1" smtClean="0"/>
              <a:t>Аккой</a:t>
            </a:r>
            <a:r>
              <a:rPr lang="ru-RU" b="1" dirty="0" smtClean="0"/>
              <a:t> </a:t>
            </a:r>
            <a:r>
              <a:rPr lang="ru-RU" b="1" dirty="0" err="1" smtClean="0"/>
              <a:t>Кебнекайсе</a:t>
            </a:r>
            <a:r>
              <a:rPr lang="ru-RU" b="1" dirty="0" smtClean="0"/>
              <a:t>, на спине гуся Мартина Нильс путешествует по всей Швеции. Но это не просто путешествие, это и воспитание личности. Благодаря встречам и событиям путешествия в Нильсе </a:t>
            </a:r>
            <a:r>
              <a:rPr lang="ru-RU" b="1" dirty="0" err="1" smtClean="0"/>
              <a:t>Хольгерссоне</a:t>
            </a:r>
            <a:r>
              <a:rPr lang="ru-RU" b="1" dirty="0" smtClean="0"/>
              <a:t> просыпается доброта, он начинает волноваться чужими несчастьями, радоваться радостями другого, переживать чужую судьбу как свою. В мальчике появляется способность сопереживать, без которой человек не человек. Защищая и спасая своих сказочных попутчиков, Нильс полюбил и людей, понял горе своих родителей, страдания сирот Осы и </a:t>
            </a:r>
            <a:r>
              <a:rPr lang="ru-RU" b="1" dirty="0" err="1" smtClean="0"/>
              <a:t>Матса</a:t>
            </a:r>
            <a:r>
              <a:rPr lang="ru-RU" b="1" dirty="0" smtClean="0"/>
              <a:t>, трудную жизнь бедняков. Из путешествия Нильс возвращается настоящим человеком.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935480"/>
            <a:ext cx="447484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1907 Лагерлёф была избрана почетным доктором </a:t>
            </a:r>
            <a:r>
              <a:rPr lang="ru-RU" dirty="0" err="1" smtClean="0"/>
              <a:t>Упсальского</a:t>
            </a:r>
            <a:r>
              <a:rPr lang="ru-RU" dirty="0" smtClean="0"/>
              <a:t> университета. В 1914 году стала членом Шведской академии. В 1909 году писательница была удостоена Нобелевской премии по литературе «как дань высокому идеализму, яркому воображению и духовному проникновению, которые отличают все ее произведения».</a:t>
            </a:r>
            <a:endParaRPr lang="ru-RU" dirty="0"/>
          </a:p>
        </p:txBody>
      </p:sp>
      <p:pic>
        <p:nvPicPr>
          <p:cNvPr id="1026" name="Picture 2" descr="C:\Users\Школа\Desktop\П\maxresdefault.jpg"/>
          <p:cNvPicPr>
            <a:picLocks noChangeAspect="1" noChangeArrowheads="1"/>
          </p:cNvPicPr>
          <p:nvPr/>
        </p:nvPicPr>
        <p:blipFill>
          <a:blip r:embed="rId2" cstate="print"/>
          <a:srcRect l="25194" r="27557"/>
          <a:stretch>
            <a:fillRect/>
          </a:stretch>
        </p:blipFill>
        <p:spPr bwMode="auto">
          <a:xfrm>
            <a:off x="0" y="0"/>
            <a:ext cx="4176464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 smtClean="0"/>
              <a:t>Нобелевская премия позволила Лагерлёф выкупить ее родную </a:t>
            </a:r>
            <a:r>
              <a:rPr lang="ru-RU" sz="2100" dirty="0" err="1" smtClean="0"/>
              <a:t>Морбакку</a:t>
            </a:r>
            <a:r>
              <a:rPr lang="ru-RU" sz="2100" dirty="0" smtClean="0"/>
              <a:t>, куда она переезжает, и где живет уже до конца жизни. На родине появляется новый роман из жизни людей </a:t>
            </a:r>
            <a:r>
              <a:rPr lang="ru-RU" sz="2100" dirty="0" err="1" smtClean="0"/>
              <a:t>Вермланда</a:t>
            </a:r>
            <a:r>
              <a:rPr lang="ru-RU" sz="2100" dirty="0" smtClean="0"/>
              <a:t> «Дом </a:t>
            </a:r>
            <a:r>
              <a:rPr lang="ru-RU" sz="2100" dirty="0" err="1" smtClean="0"/>
              <a:t>Лильекурна</a:t>
            </a:r>
            <a:r>
              <a:rPr lang="ru-RU" sz="2100" dirty="0" smtClean="0"/>
              <a:t>» (1911), новые новеллы, сказки, легенды, собранные в сборниках «Тролли и люди» (1915, 1921), антимилитаристский роман «Изгнанник» (1918), сказочно-фантастическая повесть «Возница» (1912). Самое значительное произведение этого периода – роман «Император Португальский» (1914)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Школа\Desktop\сельма лагерлеф\52213-scaled.jpg"/>
          <p:cNvPicPr>
            <a:picLocks noChangeAspect="1" noChangeArrowheads="1"/>
          </p:cNvPicPr>
          <p:nvPr/>
        </p:nvPicPr>
        <p:blipFill>
          <a:blip r:embed="rId2" cstate="print"/>
          <a:srcRect l="27686" t="16615" r="25435" b="20247"/>
          <a:stretch>
            <a:fillRect/>
          </a:stretch>
        </p:blipFill>
        <p:spPr bwMode="auto">
          <a:xfrm>
            <a:off x="4842657" y="0"/>
            <a:ext cx="4301343" cy="3861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Школа\Desktop\сельма лагерлеф\East-News-AKG102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00192" cy="389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сельма лагерлеф\1398347_2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Школа\Desktop\сельма лагерлеф\o-o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128792" cy="42110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472514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увлечений </a:t>
            </a:r>
            <a:r>
              <a:rPr lang="ru-RU" dirty="0" err="1" smtClean="0"/>
              <a:t>Сельмы</a:t>
            </a:r>
            <a:r>
              <a:rPr lang="ru-RU" dirty="0" smtClean="0"/>
              <a:t>, помимо книг и творчества, можно назвать садоводство – в возвращенное с большими усилиями поместье славилось цветами, выращенными писательницей.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Школа\Desktop\сельма лагерлеф\940x733_0xc0a839a4_2132794131148777400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08250" cy="6244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сельма лагерлеф\1661461902_32-kartinkin-net-p-fon-dlya-prezentatsii-po-ptitsam-krasivo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0327" cy="5085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Глубоко потрясенная началом мировой войны, а также разразившейся советско-финской войной, она пожертвовала свою золотую нобелевскую медаль Шведскому национальному фонду помощи Финляндии. Правительство нашло необходимые средства другим способом, а медаль писательницы была ей возвращена.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Школа\Desktop\сельма лагерлеф\6XtC2HBmx2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\Desktop\сельма лагерлеф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8580" cy="6552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935480"/>
            <a:ext cx="4186808" cy="4389120"/>
          </a:xfrm>
        </p:spPr>
        <p:txBody>
          <a:bodyPr/>
          <a:lstStyle/>
          <a:p>
            <a:r>
              <a:rPr lang="ru-RU" dirty="0" smtClean="0"/>
              <a:t>После продолжительной болезни Лагерлёф умерла от перитонита в своем доме в </a:t>
            </a:r>
            <a:r>
              <a:rPr lang="ru-RU" dirty="0" err="1" smtClean="0"/>
              <a:t>Морбакке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возрасте 81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951384"/>
          </a:xfrm>
        </p:spPr>
        <p:txBody>
          <a:bodyPr/>
          <a:lstStyle/>
          <a:p>
            <a:r>
              <a:rPr lang="ru-RU" dirty="0" smtClean="0"/>
              <a:t>В её доме создан музей, портрет писательницы с 1991 г. изображается на банкноте 20 шведских крон.</a:t>
            </a:r>
            <a:endParaRPr lang="ru-RU" dirty="0"/>
          </a:p>
        </p:txBody>
      </p:sp>
      <p:pic>
        <p:nvPicPr>
          <p:cNvPr id="7171" name="Picture 3" descr="C:\Users\Школа\Desktop\сельма лагерлеф\85b7d893b75fe0120c27ce538d6e7150-800x.jpg"/>
          <p:cNvPicPr>
            <a:picLocks noChangeAspect="1" noChangeArrowheads="1"/>
          </p:cNvPicPr>
          <p:nvPr/>
        </p:nvPicPr>
        <p:blipFill>
          <a:blip r:embed="rId2" cstate="print"/>
          <a:srcRect t="13361" b="10250"/>
          <a:stretch>
            <a:fillRect/>
          </a:stretch>
        </p:blipFill>
        <p:spPr bwMode="auto">
          <a:xfrm>
            <a:off x="0" y="0"/>
            <a:ext cx="7666888" cy="4392488"/>
          </a:xfrm>
          <a:prstGeom prst="rect">
            <a:avLst/>
          </a:prstGeom>
          <a:noFill/>
        </p:spPr>
      </p:pic>
      <p:pic>
        <p:nvPicPr>
          <p:cNvPr id="7172" name="Picture 4" descr="C:\Users\Школа\Desktop\сельма лагерлеф\20sveden1997-1-800x800.jpeg"/>
          <p:cNvPicPr>
            <a:picLocks noChangeAspect="1" noChangeArrowheads="1"/>
          </p:cNvPicPr>
          <p:nvPr/>
        </p:nvPicPr>
        <p:blipFill>
          <a:blip r:embed="rId3" cstate="print"/>
          <a:srcRect t="21650" r="861" b="21650"/>
          <a:stretch>
            <a:fillRect/>
          </a:stretch>
        </p:blipFill>
        <p:spPr bwMode="auto">
          <a:xfrm>
            <a:off x="4499992" y="2636912"/>
            <a:ext cx="415492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5994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честь нобелевского лауреата названы улицы в Гамбурге и Иерусалиме, присуждается ежегодная шведская премия за лучшее произведение для детей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Швеции писательнице установлен памятник.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2008 году биографию писательницы экранизировали – вышел шведский сериал «</a:t>
            </a:r>
            <a:r>
              <a:rPr lang="ru-RU" dirty="0" err="1" smtClean="0"/>
              <a:t>Selma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Школа\Desktop\П\3123-1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85665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Литературные произведения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1891 — роман «Сага о </a:t>
            </a:r>
            <a:r>
              <a:rPr lang="ru-RU" dirty="0" err="1" smtClean="0"/>
              <a:t>Йосте</a:t>
            </a:r>
            <a:r>
              <a:rPr lang="ru-RU" dirty="0" smtClean="0"/>
              <a:t> </a:t>
            </a:r>
            <a:r>
              <a:rPr lang="ru-RU" dirty="0" err="1" smtClean="0"/>
              <a:t>Берлинге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1894 — сборник рассказов «Невидимые узы»</a:t>
            </a:r>
            <a:br>
              <a:rPr lang="ru-RU" dirty="0" smtClean="0"/>
            </a:br>
            <a:r>
              <a:rPr lang="ru-RU" dirty="0" smtClean="0"/>
              <a:t>1897 — роман «Чудеса Антихриста»</a:t>
            </a:r>
            <a:br>
              <a:rPr lang="ru-RU" dirty="0" smtClean="0"/>
            </a:br>
            <a:r>
              <a:rPr lang="ru-RU" dirty="0" smtClean="0"/>
              <a:t>1899 — сборник рассказов «Королевы из </a:t>
            </a:r>
            <a:r>
              <a:rPr lang="ru-RU" dirty="0" err="1" smtClean="0"/>
              <a:t>Кунгахэллы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1899 — повесть «Предание о старом поместье»</a:t>
            </a:r>
            <a:br>
              <a:rPr lang="ru-RU" dirty="0" smtClean="0"/>
            </a:br>
            <a:r>
              <a:rPr lang="ru-RU" dirty="0" smtClean="0"/>
              <a:t>1901–1902 — роман «Иерусалим»</a:t>
            </a:r>
            <a:br>
              <a:rPr lang="ru-RU" dirty="0" smtClean="0"/>
            </a:br>
            <a:r>
              <a:rPr lang="ru-RU" dirty="0" smtClean="0"/>
              <a:t>1904 — повесть «Деньги господина </a:t>
            </a:r>
            <a:r>
              <a:rPr lang="ru-RU" dirty="0" err="1" smtClean="0"/>
              <a:t>Арне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1904 — сборник рассказов «Легенды о Христе»</a:t>
            </a:r>
            <a:br>
              <a:rPr lang="ru-RU" dirty="0" smtClean="0"/>
            </a:br>
            <a:r>
              <a:rPr lang="ru-RU" dirty="0" smtClean="0"/>
              <a:t>1906–1907 — повесть «Удивительное путешествие Нильса </a:t>
            </a:r>
            <a:r>
              <a:rPr lang="ru-RU" dirty="0" err="1" smtClean="0"/>
              <a:t>Хольгерссона</a:t>
            </a:r>
            <a:r>
              <a:rPr lang="ru-RU" dirty="0" smtClean="0"/>
              <a:t> с дикими гусями по Швеции»</a:t>
            </a:r>
            <a:br>
              <a:rPr lang="ru-RU" dirty="0" smtClean="0"/>
            </a:br>
            <a:r>
              <a:rPr lang="ru-RU" dirty="0" smtClean="0"/>
              <a:t>1908 — автобиографическая новелла «Сказка о сказке»</a:t>
            </a:r>
            <a:br>
              <a:rPr lang="ru-RU" dirty="0" smtClean="0"/>
            </a:br>
            <a:r>
              <a:rPr lang="ru-RU" dirty="0" smtClean="0"/>
              <a:t>1911 — роман «Дом </a:t>
            </a:r>
            <a:r>
              <a:rPr lang="ru-RU" dirty="0" err="1" smtClean="0"/>
              <a:t>Лильекруны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1912 — рассказ «Возница»</a:t>
            </a:r>
            <a:br>
              <a:rPr lang="ru-RU" dirty="0" smtClean="0"/>
            </a:br>
            <a:r>
              <a:rPr lang="ru-RU" dirty="0" smtClean="0"/>
              <a:t>1914 — роман «Император Португальский»</a:t>
            </a:r>
            <a:br>
              <a:rPr lang="ru-RU" dirty="0" smtClean="0"/>
            </a:br>
            <a:r>
              <a:rPr lang="ru-RU" dirty="0" smtClean="0"/>
              <a:t>1915–1921 — сборник рассказов «Тролли и люди»</a:t>
            </a:r>
            <a:br>
              <a:rPr lang="ru-RU" dirty="0" smtClean="0"/>
            </a:br>
            <a:r>
              <a:rPr lang="ru-RU" dirty="0" smtClean="0"/>
              <a:t>1918 — роман «Изгнанник»</a:t>
            </a:r>
            <a:br>
              <a:rPr lang="ru-RU" dirty="0" smtClean="0"/>
            </a:br>
            <a:r>
              <a:rPr lang="ru-RU" dirty="0" smtClean="0"/>
              <a:t>1922–1932 — автобиографическая трилогия о </a:t>
            </a:r>
            <a:r>
              <a:rPr lang="ru-RU" dirty="0" err="1" smtClean="0"/>
              <a:t>Морбакке</a:t>
            </a:r>
            <a:r>
              <a:rPr lang="ru-RU" dirty="0" smtClean="0"/>
              <a:t>  </a:t>
            </a:r>
            <a:br>
              <a:rPr lang="ru-RU" dirty="0" smtClean="0"/>
            </a:br>
            <a:r>
              <a:rPr lang="ru-RU" dirty="0" smtClean="0"/>
              <a:t>1925–1928 — трилогия о </a:t>
            </a:r>
            <a:r>
              <a:rPr lang="ru-RU" dirty="0" err="1" smtClean="0"/>
              <a:t>Лёвеншёльдах</a:t>
            </a:r>
            <a:r>
              <a:rPr lang="ru-RU" dirty="0" smtClean="0"/>
              <a:t>  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esktop\сельма лагерлеф\a3a795fdd113351a1e0d3df7a36707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5040560" cy="6716545"/>
          </a:xfrm>
          <a:prstGeom prst="rect">
            <a:avLst/>
          </a:prstGeom>
          <a:noFill/>
        </p:spPr>
      </p:pic>
      <p:pic>
        <p:nvPicPr>
          <p:cNvPr id="1027" name="Picture 3" descr="C:\Users\Школа\Desktop\сельма лагерлеф\c37c0770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4695633" cy="4608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4725145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СЕ́ЛЬМА ОТТИ́ЛИЯ ЛОВИ́ЗА ЛА́ГЕРЛЁФ</a:t>
            </a:r>
            <a:endParaRPr lang="ru-RU" b="1" dirty="0" smtClean="0"/>
          </a:p>
          <a:p>
            <a:r>
              <a:rPr lang="ru-RU" b="1" dirty="0" smtClean="0"/>
              <a:t>            </a:t>
            </a:r>
            <a:r>
              <a:rPr lang="ru-RU" sz="2000" dirty="0" smtClean="0"/>
              <a:t>20 ноября 1858 – 16 марта 1940</a:t>
            </a:r>
          </a:p>
          <a:p>
            <a:r>
              <a:rPr lang="ru-RU" dirty="0" smtClean="0"/>
              <a:t>Шведская писательница, первая женщина, получившая Нобелевскую премию по литературе (1909)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836712"/>
            <a:ext cx="3898776" cy="548788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Сельма</a:t>
            </a:r>
            <a:r>
              <a:rPr lang="ru-RU" dirty="0" smtClean="0"/>
              <a:t> </a:t>
            </a:r>
            <a:r>
              <a:rPr lang="ru-RU" dirty="0" err="1" smtClean="0"/>
              <a:t>Оттилия</a:t>
            </a:r>
            <a:r>
              <a:rPr lang="ru-RU" dirty="0" smtClean="0"/>
              <a:t> </a:t>
            </a:r>
            <a:r>
              <a:rPr lang="ru-RU" dirty="0" err="1" smtClean="0"/>
              <a:t>Лувиса</a:t>
            </a:r>
            <a:r>
              <a:rPr lang="ru-RU" dirty="0" smtClean="0"/>
              <a:t> Лагерлёф родилась 20 ноября 1858 года родовой усадьбе своих родителей </a:t>
            </a:r>
            <a:r>
              <a:rPr lang="ru-RU" dirty="0" err="1" smtClean="0"/>
              <a:t>Морбакка</a:t>
            </a:r>
            <a:r>
              <a:rPr lang="ru-RU" dirty="0" smtClean="0"/>
              <a:t>. Отец ее был отставной военный, мать – учительница. </a:t>
            </a:r>
          </a:p>
          <a:p>
            <a:r>
              <a:rPr lang="ru-RU" dirty="0" smtClean="0"/>
              <a:t>Величайшее влияние на развитие литературного дарования Лагерлёф оказала среда ее детства, проведенного в одной из самых живописных областей Центральной Швеции – </a:t>
            </a:r>
            <a:r>
              <a:rPr lang="ru-RU" dirty="0" err="1" smtClean="0"/>
              <a:t>Вермланде</a:t>
            </a:r>
            <a:r>
              <a:rPr lang="ru-RU" dirty="0" smtClean="0"/>
              <a:t>. Сама же </a:t>
            </a:r>
            <a:r>
              <a:rPr lang="ru-RU" dirty="0" err="1" smtClean="0"/>
              <a:t>Морбакка</a:t>
            </a:r>
            <a:r>
              <a:rPr lang="ru-RU" dirty="0" smtClean="0"/>
              <a:t> – одно из ярких воспоминаний детства писательницы, она не уставала описывать ее в своих произведениях</a:t>
            </a:r>
            <a:endParaRPr lang="ru-RU" dirty="0"/>
          </a:p>
        </p:txBody>
      </p:sp>
      <p:pic>
        <p:nvPicPr>
          <p:cNvPr id="2051" name="Picture 3" descr="C:\Users\Школа\Desktop\сельма лагерлеф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464496" cy="590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\Desktop\сельма лагерлеф\89d16e6e6036fb24aa5207c1c6b52a0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1389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-910649"/>
            <a:ext cx="7704856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Появление малышки стало необычайно счастливым моментом в жизни всей семьи. Однако в то время, когда родилась </a:t>
            </a:r>
            <a:r>
              <a:rPr lang="ru-RU" sz="2000" b="1" dirty="0" err="1" smtClean="0"/>
              <a:t>Сельма</a:t>
            </a:r>
            <a:r>
              <a:rPr lang="ru-RU" sz="2000" b="1" dirty="0" smtClean="0"/>
              <a:t> Лагерлеф, от прошлого родового величия остались лишь старое поместье </a:t>
            </a:r>
            <a:r>
              <a:rPr lang="ru-RU" sz="2000" b="1" dirty="0" err="1" smtClean="0"/>
              <a:t>Морбакка</a:t>
            </a:r>
            <a:r>
              <a:rPr lang="ru-RU" sz="2000" b="1" dirty="0" smtClean="0"/>
              <a:t> и красивые сказания. Их девочке часто рассказывал отец, который души в ней не чаял. А она, в свою очередь, очень нуждалась в любви, ласке, поддержке и постоянном уходе. Нелегкое детство </a:t>
            </a:r>
            <a:r>
              <a:rPr lang="ru-RU" sz="2000" b="1" dirty="0" err="1" smtClean="0"/>
              <a:t>Сельме</a:t>
            </a:r>
            <a:r>
              <a:rPr lang="ru-RU" sz="2000" b="1" dirty="0" smtClean="0"/>
              <a:t> больше других детей в семействе нужна была забота. Ведь когда девочке исполнилось три годика, ее разбил паралич. К счастью, она осталась жива, но стала инвалидом. В то время, когда остальные дети гуляли на улице, девочка вынуждена была оставаться в постели. Чтобы хоть как-то отгонять грустные мысли, </a:t>
            </a:r>
            <a:r>
              <a:rPr lang="ru-RU" sz="2000" b="1" dirty="0" err="1" smtClean="0"/>
              <a:t>Сельма</a:t>
            </a:r>
            <a:r>
              <a:rPr lang="ru-RU" sz="2000" b="1" dirty="0" smtClean="0"/>
              <a:t> переделывала на свое усмотрение различные настоящие и выдуманные истории, услышанные от отца и бабушки. Так прошли необычайно трудные шесть лет. Но не только печальные моменты содержит ее биография. </a:t>
            </a:r>
            <a:r>
              <a:rPr lang="ru-RU" sz="2000" b="1" dirty="0" err="1" smtClean="0"/>
              <a:t>Сельма</a:t>
            </a:r>
            <a:r>
              <a:rPr lang="ru-RU" sz="2000" b="1" dirty="0" smtClean="0"/>
              <a:t> Лагерлеф и родные не могли нарадоваться, когда стокгольмские доктора сумели поставить девочку на ноги. Прилагая неимоверные усилия, будущая писательница училась ходить заново, опираясь на палку, которая навсегда стала ее верной спутницей.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Школа\Desktop\сельма лагерлеф\1661461902_32-kartinkin-net-p-fon-dlya-prezentatsii-po-ptitsam-krasivo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Школа\Desktop\сельма лагерлеф\Сельма Лагерлёф (1881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211408" cy="46093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2413338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 1867 году </a:t>
            </a:r>
            <a:r>
              <a:rPr lang="ru-RU" sz="2000" dirty="0" err="1" smtClean="0"/>
              <a:t>Сельма</a:t>
            </a:r>
            <a:r>
              <a:rPr lang="ru-RU" sz="2000" dirty="0" smtClean="0"/>
              <a:t> приезжает в Стокгольм, чтобы вылечить оставшуюся после болезни хромоту. </a:t>
            </a:r>
          </a:p>
          <a:p>
            <a:r>
              <a:rPr lang="ru-RU" sz="2000" dirty="0" smtClean="0"/>
              <a:t>Осенью 1881 года поступает на высшие учительские курсы.</a:t>
            </a:r>
          </a:p>
          <a:p>
            <a:r>
              <a:rPr lang="ru-RU" sz="2000" dirty="0" smtClean="0"/>
              <a:t> Закончив их в 1884 году, </a:t>
            </a:r>
            <a:r>
              <a:rPr lang="ru-RU" sz="2000" dirty="0" err="1" smtClean="0"/>
              <a:t>Сельма</a:t>
            </a:r>
            <a:r>
              <a:rPr lang="ru-RU" sz="2000" dirty="0" smtClean="0"/>
              <a:t> устроилась работать учительницей в </a:t>
            </a:r>
            <a:r>
              <a:rPr lang="ru-RU" sz="2000" dirty="0" err="1" smtClean="0"/>
              <a:t>Ландскруне</a:t>
            </a:r>
            <a:r>
              <a:rPr lang="ru-RU" sz="2000" dirty="0" smtClean="0"/>
              <a:t>.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8498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Первую премию за своё ещё неоконченное произведение  (роман «Сага о </a:t>
            </a:r>
            <a:r>
              <a:rPr lang="ru-RU" sz="2000" b="1" dirty="0" err="1" smtClean="0"/>
              <a:t>Йёсте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Берлинге</a:t>
            </a:r>
            <a:r>
              <a:rPr lang="ru-RU" sz="2000" b="1" dirty="0" smtClean="0"/>
              <a:t>»)писательница получила в 1890 году, отослав в газету «</a:t>
            </a:r>
            <a:r>
              <a:rPr lang="ru-RU" sz="2000" b="1" dirty="0" err="1" smtClean="0"/>
              <a:t>Идун</a:t>
            </a:r>
            <a:r>
              <a:rPr lang="ru-RU" sz="2000" b="1" dirty="0" smtClean="0"/>
              <a:t>» несколько глав. Сказочный стиль прослеживается в последующих произведениях: «Преданья о старом поместье» 1899, «Деньги господина </a:t>
            </a:r>
            <a:r>
              <a:rPr lang="ru-RU" sz="2000" b="1" dirty="0" err="1" smtClean="0"/>
              <a:t>Арне</a:t>
            </a:r>
            <a:r>
              <a:rPr lang="ru-RU" sz="2000" b="1" dirty="0" smtClean="0"/>
              <a:t>» 1904.  Несмотря на зло, проклятья, тяготеющие над многими людьми, основная сила, движущая миром по Лагерлёф – доброта и любовь, которые побеждают благодаря вмешательству высшей силы, откровения или даже чуда. Это особенно проявляется в сборнике новелл «Легенды о Христе» (1904).</a:t>
            </a:r>
            <a:endParaRPr lang="ru-RU" sz="2000" b="1" dirty="0"/>
          </a:p>
        </p:txBody>
      </p:sp>
      <p:pic>
        <p:nvPicPr>
          <p:cNvPr id="1026" name="Picture 2" descr="C:\Users\Школа\Desktop\сельма лагерлеф\E78Ym90XoAMlZ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255" y="0"/>
            <a:ext cx="6059745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Школа\Desktop\сельма лагерлеф\4xtihwwz31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768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Школа\Desktop\сельма лагерлеф\2goDNoBiOy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75" b="6691"/>
          <a:stretch>
            <a:fillRect/>
          </a:stretch>
        </p:blipFill>
        <p:spPr bwMode="auto">
          <a:xfrm>
            <a:off x="323528" y="0"/>
            <a:ext cx="82089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4797152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«Чудесное путешествие Нильса </a:t>
            </a:r>
            <a:r>
              <a:rPr lang="ru-RU" sz="2000" b="1" dirty="0" err="1" smtClean="0"/>
              <a:t>Хольгерссона</a:t>
            </a:r>
            <a:r>
              <a:rPr lang="ru-RU" sz="2000" b="1" dirty="0" smtClean="0"/>
              <a:t> с дикими гусями по Швеции» - это сказочная книга, написанная в 1906 -1907 годах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</TotalTime>
  <Words>810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Муниципальное бюджетное общеобразовательное учреждение  Климовская  основная  общеобразовательная школа Торжокского района Тверской области</vt:lpstr>
      <vt:lpstr>Слайд 2</vt:lpstr>
      <vt:lpstr>Слайд 3</vt:lpstr>
      <vt:lpstr> 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Нильс Хольгерссон — самый известный герой Сельмы Лагерлёф. Книга о нем была переведена на 60 языков. 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Литературные произведения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Климовская  основная  общеобразовательная школа Торжокского района Тверской области</dc:title>
  <dc:creator>Школа</dc:creator>
  <cp:lastModifiedBy>Школа</cp:lastModifiedBy>
  <cp:revision>49</cp:revision>
  <dcterms:created xsi:type="dcterms:W3CDTF">2023-11-13T06:28:31Z</dcterms:created>
  <dcterms:modified xsi:type="dcterms:W3CDTF">2023-11-28T07:15:10Z</dcterms:modified>
</cp:coreProperties>
</file>